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63" r:id="rId11"/>
    <p:sldId id="26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D4F6D-4FF9-4B2C-88B3-42464FCD9146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8B4F-79AE-44FC-A362-D6C87358C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Несудебные формы разрешения споров до недавнего времени применялись преимущественно в рамках спортивных организаций, теперь активно участвуют в разрешении спортивных споров различные спортивные союзы. Однако данные несудебные формы защиты спортсменов мало эффективны, т.к. примирительные органы находятся в зависимости от федераций, в рамках которых они созданы.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8B4F-79AE-44FC-A362-D6C87358CA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при разрешении спортивных споров используют механизм сочетания судебных и несудебных форм. Если спор не удалось урегулировать с помощью процедуры посредничества, стороны могут обратиться к судебной процедуре.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8B4F-79AE-44FC-A362-D6C87358CA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695"/>
            <a:ext cx="91440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Юридическая </a:t>
            </a:r>
            <a:r>
              <a:rPr lang="ru-RU" dirty="0"/>
              <a:t>ответственность в сфере спорта. Правовое регулирование решения и рассмотрения спортивных споров.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5422119" cy="363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4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/>
              <a:t>3 Формы </a:t>
            </a:r>
            <a:r>
              <a:rPr lang="ru-RU" b="1" dirty="0"/>
              <a:t>разрешения спортивных </a:t>
            </a:r>
            <a:r>
              <a:rPr lang="ru-RU" b="1" dirty="0" smtClean="0"/>
              <a:t>споров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/>
              <a:t>Формы разрешения спортивных споров: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юрисдикционные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разрешение спортивных споров в рамках системы государственных органов. Данная форма разрешения спортивных споров наиболее эффективна при возникновении спора о праве и необходимости властного государственного вмешательства.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неюрисдикционные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урегулирование спортивных споров с помощью уполномоченного лица, привлечения иных лиц (посредник, независимый эксперт) в рамках специальных досудебных процедур (несудебные).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457149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3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850106"/>
          </a:xfrm>
        </p:spPr>
        <p:txBody>
          <a:bodyPr/>
          <a:lstStyle/>
          <a:p>
            <a:pPr algn="ctr"/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Среди несудебных форм разрешения спортивных споров особое место отводится деятельности специализированных спортивных арбитражей: Бельгийская арбитражная комиссия по спорту, Люксембургская арбитражная комиссия по спорту. 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789040"/>
            <a:ext cx="5061739" cy="286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9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706090"/>
          </a:xfrm>
        </p:spPr>
        <p:txBody>
          <a:bodyPr/>
          <a:lstStyle/>
          <a:p>
            <a:pPr algn="ctr"/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из основных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неюрисдикционных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 разрешения спортивных споров является использование альтернативных методов: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1)примирительные процедуры, т.е. вмешательство третьего лица, чтобы свести спорящие стороны для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переговоров;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2)посредничество – третье лицо действует более активно, при этом оно не наделяется правом принятия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решения;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28484"/>
            <a:ext cx="3816424" cy="2857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0403"/>
            <a:ext cx="3240360" cy="24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3)независимое экспертное заключение – применяется, если для разрешения спора необходимо обладать специальными знаниями в определенной области;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4)сочетание посредничества и арбитража – процедура, при которой спорные вопросы устанавливаются посредником, а разрешаются третейским судом;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5)омбудсмен – специально уполномоченное лицо, расследующее обстоятельства дела по жалобам заинтересованных лиц.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44849"/>
            <a:ext cx="5524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634082"/>
          </a:xfrm>
        </p:spPr>
        <p:txBody>
          <a:bodyPr/>
          <a:lstStyle/>
          <a:p>
            <a:pPr algn="ctr"/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Преимущества альтернативных способов разрешения спора: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1)быстрота 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конфиденциальность;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B0F0"/>
                </a:solidFill>
              </a:rPr>
              <a:t>2)спортсмены заинтересованы, чтобы спор между ними был разрешен независимым лицом, обладающим специальными знаниями в сфере </a:t>
            </a:r>
            <a:r>
              <a:rPr lang="ru-RU" sz="2800" dirty="0" smtClean="0">
                <a:solidFill>
                  <a:srgbClr val="00B0F0"/>
                </a:solidFill>
              </a:rPr>
              <a:t>спорта;  </a:t>
            </a: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3)альтернативные методы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многообразны;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B0F0"/>
                </a:solidFill>
              </a:rPr>
              <a:t>4)рассмотрение споров обходится относительно </a:t>
            </a:r>
            <a:r>
              <a:rPr lang="ru-RU" sz="2800" dirty="0" smtClean="0">
                <a:solidFill>
                  <a:srgbClr val="00B0F0"/>
                </a:solidFill>
              </a:rPr>
              <a:t>дешево.</a:t>
            </a: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27730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4096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4 Спортивный </a:t>
            </a:r>
            <a:r>
              <a:rPr lang="ru-RU" b="1" dirty="0"/>
              <a:t>арбитраж как способ рассмотрения и разрешения спортивных </a:t>
            </a:r>
            <a:r>
              <a:rPr lang="ru-RU" b="1" dirty="0" smtClean="0"/>
              <a:t>споров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8000"/>
                </a:solidFill>
              </a:rPr>
              <a:t>Спортивные арбитражные органы в различных вариантах созданы и действуют при МОК, а также в рамках международных спортивных федераций или на национальных уровнях. Специализированный спортивный арбитраж (ССА) и порядок разрешения споров регулируются кодексом спортивного арбитража, состоящим из 2 частей: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часть </a:t>
            </a:r>
            <a:r>
              <a:rPr lang="ru-RU" b="1" dirty="0">
                <a:solidFill>
                  <a:srgbClr val="008000"/>
                </a:solidFill>
              </a:rPr>
              <a:t>– регулирует статус органов, которые занимаются разрешением споров в области профессионального спорта;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 часть </a:t>
            </a:r>
            <a:r>
              <a:rPr lang="ru-RU" b="1" dirty="0">
                <a:solidFill>
                  <a:srgbClr val="008000"/>
                </a:solidFill>
              </a:rPr>
              <a:t>содержит процессуальные правила, на основании которых происходит разрешение спора.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78549"/>
            <a:ext cx="2592288" cy="177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5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784976" cy="41764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/>
              <a:t>Основные функции ССА: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</a:rPr>
              <a:t>1)рассматривает споры, возникшие в области спортивной деятельности в качестве арбитражного органа первой и последней </a:t>
            </a:r>
            <a:r>
              <a:rPr lang="ru-RU" sz="2800" dirty="0" smtClean="0">
                <a:solidFill>
                  <a:srgbClr val="008000"/>
                </a:solidFill>
              </a:rPr>
              <a:t>инстанции; </a:t>
            </a:r>
            <a:endParaRPr lang="ru-RU" sz="2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2)выступает в качестве последней инстанции по апелляции одной стороны спора на решение, принятое органами международных или национальных федераций и других спортивных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организаций;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</a:rPr>
              <a:t>3)дает юридические консультации по основным проблемам спортивной </a:t>
            </a:r>
            <a:r>
              <a:rPr lang="ru-RU" sz="2800" dirty="0" smtClean="0">
                <a:solidFill>
                  <a:srgbClr val="008000"/>
                </a:solidFill>
              </a:rPr>
              <a:t>деятельности. </a:t>
            </a:r>
            <a:endParaRPr lang="ru-RU" sz="2800" dirty="0">
              <a:solidFill>
                <a:srgbClr val="008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711855"/>
            <a:ext cx="1816301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77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40960" cy="41764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этого в рамках ССА ведется арбитражное, апелляционного и консультативное производство. Основные категории дел, рассматриваемые ССА: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связанные с различными экономическими вопросами (трудовые контракты, трансферы спортсменов и тренеров, спонсорские контракты, продажа прав на телевизионное вещание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дисциплинарные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 (нарушение правил спортивных соревнований, применение допинга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связанные с организационными вопросами спорта (отбор и допуск спортсменов для участия в соревнованиях, судейство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08835"/>
            <a:ext cx="2592288" cy="1849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08835"/>
            <a:ext cx="1817491" cy="18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8748464" cy="5661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настоящее время деятельность ССА характеризуют:</a:t>
            </a:r>
          </a:p>
          <a:p>
            <a:r>
              <a:rPr lang="ru-RU" dirty="0"/>
              <a:t>1)независимость и беспристрастность </a:t>
            </a:r>
            <a:r>
              <a:rPr lang="ru-RU" dirty="0" smtClean="0"/>
              <a:t>арбитра;</a:t>
            </a:r>
            <a:endParaRPr lang="ru-RU" dirty="0"/>
          </a:p>
          <a:p>
            <a:r>
              <a:rPr lang="ru-RU" dirty="0"/>
              <a:t>2)равноправие </a:t>
            </a:r>
            <a:r>
              <a:rPr lang="ru-RU" dirty="0" smtClean="0"/>
              <a:t>сторон; </a:t>
            </a:r>
            <a:endParaRPr lang="ru-RU" dirty="0"/>
          </a:p>
          <a:p>
            <a:r>
              <a:rPr lang="ru-RU" dirty="0"/>
              <a:t>3)состязательность </a:t>
            </a:r>
            <a:r>
              <a:rPr lang="ru-RU" dirty="0" smtClean="0"/>
              <a:t>сторон; </a:t>
            </a:r>
            <a:endParaRPr lang="ru-RU" dirty="0"/>
          </a:p>
          <a:p>
            <a:r>
              <a:rPr lang="ru-RU" dirty="0"/>
              <a:t>4)содействие спортивным арбитражам достижения мирового </a:t>
            </a:r>
            <a:r>
              <a:rPr lang="ru-RU" dirty="0" smtClean="0"/>
              <a:t>соглашения; </a:t>
            </a:r>
            <a:endParaRPr lang="ru-RU" dirty="0"/>
          </a:p>
          <a:p>
            <a:r>
              <a:rPr lang="ru-RU" dirty="0" smtClean="0"/>
              <a:t>5)конфиденциальность.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89051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93096"/>
            <a:ext cx="3476371" cy="22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640960" cy="36724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7030A0"/>
                </a:solidFill>
              </a:rPr>
              <a:t>Выделяют несколько этапов отправления правосудия ССА:</a:t>
            </a:r>
          </a:p>
          <a:p>
            <a:pPr marL="0" indent="0">
              <a:buNone/>
            </a:pPr>
            <a:r>
              <a:rPr lang="ru-RU" sz="2800" dirty="0">
                <a:cs typeface="Times New Roman" pitchFamily="18" charset="0"/>
              </a:rPr>
              <a:t>1)поступившее в канцелярию спортивного арбитража соглашение принимается к производству или </a:t>
            </a:r>
            <a:r>
              <a:rPr lang="ru-RU" sz="2800" dirty="0" smtClean="0">
                <a:cs typeface="Times New Roman" pitchFamily="18" charset="0"/>
              </a:rPr>
              <a:t>отклоняется; </a:t>
            </a:r>
            <a:endParaRPr lang="ru-RU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2)по ходатайству одной из стороны спора может быть проведен краткий процесс (цель – попытаться примирить стороны</a:t>
            </a:r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);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cs typeface="Times New Roman" pitchFamily="18" charset="0"/>
              </a:rPr>
              <a:t>3)письменное </a:t>
            </a:r>
            <a:r>
              <a:rPr lang="ru-RU" sz="2800" dirty="0" smtClean="0">
                <a:cs typeface="Times New Roman" pitchFamily="18" charset="0"/>
              </a:rPr>
              <a:t>расследование; </a:t>
            </a:r>
            <a:endParaRPr lang="ru-RU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4)устное расследование (дебаты) – прения сторон проходят при закрытых </a:t>
            </a:r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дверях;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2808312" cy="197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23" y="4585027"/>
            <a:ext cx="3024336" cy="2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1 Понятие </a:t>
            </a:r>
            <a:r>
              <a:rPr lang="ru-RU" b="1" dirty="0"/>
              <a:t>и сущность спортивных </a:t>
            </a:r>
            <a:r>
              <a:rPr lang="ru-RU" b="1" dirty="0" smtClean="0"/>
              <a:t>споров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Спортивный спор </a:t>
            </a:r>
            <a:r>
              <a:rPr lang="ru-RU" dirty="0"/>
              <a:t>– разногласия субъектов, участвующих в спортивных правоотношениях по поводу взаимных прав и обязанностей, а также разногласия, возникающие из отношений, хотя и не являющихся спортивными, но оказывающих влияние на права и обязанности спортсменов, как субъектов спортивных отношений.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35086"/>
            <a:ext cx="4345244" cy="32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4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" y="0"/>
            <a:ext cx="8748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cs typeface="Times New Roman" pitchFamily="18" charset="0"/>
              </a:rPr>
              <a:t>5)если возникший спор позволяет, может быть применена ускоренная процедура;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6)стороны могут отказаться от иска на любом этапе; </a:t>
            </a:r>
          </a:p>
          <a:p>
            <a:pPr marL="0" indent="0">
              <a:buNone/>
            </a:pPr>
            <a:r>
              <a:rPr lang="ru-RU" dirty="0">
                <a:cs typeface="Times New Roman" pitchFamily="18" charset="0"/>
              </a:rPr>
              <a:t>7)обсуждение решение ведется группой арбитров при закрытых дверях;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8)решение становится предметом толкования или пересмотра – ходатайство может быть подано одной стороной или сторонами сообща.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98836"/>
            <a:ext cx="3312368" cy="233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24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18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/>
          <a:lstStyle/>
          <a:p>
            <a:pPr algn="ctr"/>
            <a:r>
              <a:rPr lang="ru-RU" b="1" dirty="0"/>
              <a:t>1 Понятие и сущность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68952" cy="36724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Особенности спортивных споров: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спортивные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отношения регулируются нормами различных отраслей права, в этой связи основной проблемой становится выбор наиболее эффективной процедуры решения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спора;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качестве субъектов спортивного права выступают спортсмены, спортивные федерации, команды, телевизионные каналы, спонсоры, агенты, производители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товаров;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многообразие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спортивных споров не позволяет выработать их единую классификацию, а следовательно избрать на практике наиболее эффективные способы их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решения.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69210"/>
            <a:ext cx="4320480" cy="202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7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 Классификация спортивных </a:t>
            </a:r>
            <a:r>
              <a:rPr lang="ru-RU" b="1" dirty="0" smtClean="0"/>
              <a:t>споров</a:t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Классификация спортивных споров: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424936" cy="558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1)исходя из уровня, на котором возник спорт: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А)национальные;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Б)международные.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34384"/>
            <a:ext cx="4680520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6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784976" cy="36724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 зависимости от правового положения и качества, в котором выступает спортсмен в рамках конкретного спора: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А)общие (рассматриваются системой судов общей юрисдикции)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Б)специальные, когда спортсмены выступают в качестве субъектов спортивных отношений в процессе участия или подготовки к участию в соревнованиях (споры рассматриваются в рамках отдельных федераций или арбитражных судов):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определением статуса и порядка трансферов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спортсменов;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вытекающие из агентской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обжалованием действий и решений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федераций;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74345"/>
            <a:ext cx="3217918" cy="21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4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568952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применением спортсменами допинга;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 по гражданству (о праве спортсмена выступать за команду той или иной страны);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 о неправомерном судействе;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вопросами дискриминации в сфере спорта;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защитой нарушенных или оспоренных интеллектуальных прав в спортивной среде.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0" y="4365104"/>
            <a:ext cx="2808312" cy="219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51992"/>
            <a:ext cx="4307993" cy="210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44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64096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3)по специфике и частоте возникновения: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А)технические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споры, связанные с применением технических правил в спорте и разрешаются как правило во время соревнований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судьями;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Б)административные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возникают между спортсменами, клубами, федерациями (споры о переходе спортсмена из одного клуба в другой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05142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2725"/>
            <a:ext cx="3082030" cy="20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В)дисциплинарные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связаны с применением допинга в спорте;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Г)экономические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возникают между спортивными клубами, федерациями по поводу невыполнения контрактов, возмещения ущерба при получении травмы игроком;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Д)межучережденческие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споры между различными организациями (международный олимпийский комитет и национальный олимпийский комитет).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55245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2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71296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4)в зависимости от статуса спортсмена: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А)споры с участием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спортсменов-профессионалов,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Б)споры с участием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спортсменов-любителей,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самыми распространенными категориями споров являются: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1)споры, связанные с применением запрещенных веществ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препаратов;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2)споры между спортсменами и организациями, вытекающие из трудовых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отношений;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3)споры о неправомерном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судействе;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4)споры коррупционного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6365D2-8C4F-4B7F-A9CA-E7D99FAC3AF6}"/>
</file>

<file path=customXml/itemProps2.xml><?xml version="1.0" encoding="utf-8"?>
<ds:datastoreItem xmlns:ds="http://schemas.openxmlformats.org/officeDocument/2006/customXml" ds:itemID="{B5E30972-A941-46F1-B497-EDC58B7A912E}"/>
</file>

<file path=customXml/itemProps3.xml><?xml version="1.0" encoding="utf-8"?>
<ds:datastoreItem xmlns:ds="http://schemas.openxmlformats.org/officeDocument/2006/customXml" ds:itemID="{5D3829D7-AEA1-4CE8-983E-EAC5D8C5E67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1186</Words>
  <Application>Microsoft Office PowerPoint</Application>
  <PresentationFormat>Экран (4:3)</PresentationFormat>
  <Paragraphs>97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Юридическая ответственность в сфере спорта. Правовое регулирование решения и рассмотрения спортивных споров.  </vt:lpstr>
      <vt:lpstr>1 Понятие и сущность спортивных споров  </vt:lpstr>
      <vt:lpstr>1 Понятие и сущность спортивных споров</vt:lpstr>
      <vt:lpstr>2 Классификация спортивных споров Классификация спортивных споров:</vt:lpstr>
      <vt:lpstr>2 Классификация спортивных споров</vt:lpstr>
      <vt:lpstr>2 Классификация спортивных споров</vt:lpstr>
      <vt:lpstr>2 Классификация спортивных споров</vt:lpstr>
      <vt:lpstr>2 Классификация спортивных споров</vt:lpstr>
      <vt:lpstr>2 Классификация спортивных споров</vt:lpstr>
      <vt:lpstr>3 Формы разрешения спортивных споров </vt:lpstr>
      <vt:lpstr>3 Формы разрешения спортивных споров</vt:lpstr>
      <vt:lpstr>3 Формы разрешения спортивных споров</vt:lpstr>
      <vt:lpstr>3 Формы разрешения спортивных споров</vt:lpstr>
      <vt:lpstr>3 Формы разрешения спортивных споров</vt:lpstr>
      <vt:lpstr>4 Спортивный арбитраж как способ рассмотрения и разрешения спортивных споров 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Юридическая ответственность в сфере спорта. Правовое регулирование решения и рассмотрения спортивных споров.  </dc:title>
  <dc:creator>Надя</dc:creator>
  <cp:lastModifiedBy>Надя</cp:lastModifiedBy>
  <cp:revision>9</cp:revision>
  <dcterms:created xsi:type="dcterms:W3CDTF">2015-03-30T15:48:25Z</dcterms:created>
  <dcterms:modified xsi:type="dcterms:W3CDTF">2015-04-01T20:05:04Z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